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6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CAFD18-4B91-419F-8BC1-864EDBB6D479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BAEB73-5D5C-49AA-9EC8-DD9CC7224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Майкова\sm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840" y="5969589"/>
            <a:ext cx="2736304" cy="15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971600"/>
            <a:ext cx="6336704" cy="7920880"/>
          </a:xfrm>
        </p:spPr>
        <p:txBody>
          <a:bodyPr>
            <a:normAutofit fontScale="55000" lnSpcReduction="20000"/>
          </a:bodyPr>
          <a:lstStyle/>
          <a:p>
            <a:pPr algn="ctr">
              <a:spcAft>
                <a:spcPts val="100"/>
              </a:spcAft>
            </a:pPr>
            <a:r>
              <a:rPr lang="ru-RU" b="1" dirty="0"/>
              <a:t>Вам необходима помощь профессионального психолога, если вы переживаете следующие проблемы: </a:t>
            </a:r>
            <a:endParaRPr lang="ru-RU" dirty="0"/>
          </a:p>
          <a:p>
            <a:pPr algn="ctr">
              <a:spcAft>
                <a:spcPts val="100"/>
              </a:spcAft>
            </a:pPr>
            <a:r>
              <a:rPr lang="ru-RU" dirty="0"/>
              <a:t> Вы чувствуете, что грусть, апатия, отсутствие мечты и надежды начинают подавлять вас.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Жизнь кажется бесполезной, бессмысленной, возникают мысли о смерти.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Постоянная усталость, утомление мешают вам концентрироваться и принимать решения.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Все вокруг вы воспринимаете угрожающим, чувствуете себя одиноким, непонятым и отвергнутым.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Низкая самооценка мешает вам достигать цели, воплощать в жизнь мечты и желания.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Вы думаете, что неудача целиком захватила вас, что все идет плохо и ничего не будет меняться к лучшему.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Вы измучены страхом, который мешает выходить на улицу, общаться с другими людьми, находиться в замкнутом пространстве, говорить публично, путешествовать, развивать свои способности.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Беспокойство и тревога проявляются ежедневно, нарушают ваш покой и стабильность жизни, лишают уверенности в завтрашнем дне.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Если стресс начинает проявляться через психосоматические симптомы: бессонница, проблемы пищеварения, сердечно-сосудистые и другие проблемы.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Если вы постоянно чувствуете себя в нервном напряжении, часто теряете контроль, можете ответить агрессивностью или срываетесь на плач.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Молчание, грубость или крик заменяют диалог, проблемы в общении портят отношения с людьми, которые вас окружают.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Вы замечаете, что курение, употребление алкоголя, наркотиков, игра превращаются в зависимость, от которой вы не можете избавиться. 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Потеря близкого человека вызывает длительную депрессию. </a:t>
            </a:r>
          </a:p>
          <a:p>
            <a:pPr algn="ctr">
              <a:spcAft>
                <a:spcPts val="100"/>
              </a:spcAft>
            </a:pPr>
            <a:r>
              <a:rPr lang="ru-RU" dirty="0"/>
              <a:t>Помните, что обращение за профессиональной помощью – не слабость. Способность признать проблему говорит о мужестве и решимости. </a:t>
            </a:r>
          </a:p>
          <a:p>
            <a:pPr>
              <a:spcAft>
                <a:spcPts val="100"/>
              </a:spcAft>
            </a:pPr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500" b="1" dirty="0" smtClean="0"/>
              <a:t>Единый </a:t>
            </a:r>
            <a:r>
              <a:rPr lang="ru-RU" sz="2500" b="1" dirty="0"/>
              <a:t>общероссийский телефон доверия 88002000122</a:t>
            </a:r>
          </a:p>
          <a:p>
            <a:pPr algn="ctr"/>
            <a:r>
              <a:rPr lang="ru-RU" sz="2500" b="1" dirty="0"/>
              <a:t>«Телефоны доверия» </a:t>
            </a:r>
            <a:r>
              <a:rPr lang="ru-RU" sz="2500" b="1" dirty="0" smtClean="0"/>
              <a:t>в </a:t>
            </a:r>
            <a:r>
              <a:rPr lang="ru-RU" sz="2500" b="1" dirty="0"/>
              <a:t>Иркутской области:</a:t>
            </a:r>
          </a:p>
          <a:p>
            <a:pPr algn="ctr"/>
            <a:r>
              <a:rPr lang="ru-RU" sz="2500" b="1" dirty="0"/>
              <a:t>Уполномоченный по правам ребенка в Иркутской области </a:t>
            </a:r>
            <a:endParaRPr lang="ru-RU" sz="2500" b="1" dirty="0" smtClean="0"/>
          </a:p>
          <a:p>
            <a:pPr algn="ctr"/>
            <a:r>
              <a:rPr lang="ru-RU" sz="2500" b="1" dirty="0" smtClean="0"/>
              <a:t>8(3952</a:t>
            </a:r>
            <a:r>
              <a:rPr lang="ru-RU" sz="2500" b="1" dirty="0"/>
              <a:t>) 24-18-45</a:t>
            </a:r>
          </a:p>
          <a:p>
            <a:pPr algn="ctr"/>
            <a:r>
              <a:rPr lang="ru-RU" sz="2500" b="1" dirty="0"/>
              <a:t>ГУ МВД России по Иркутской области: 8(3952) </a:t>
            </a:r>
            <a:r>
              <a:rPr lang="ru-RU" sz="2500" b="1" dirty="0" smtClean="0"/>
              <a:t>21-68-88</a:t>
            </a:r>
            <a:endParaRPr lang="ru-RU" sz="25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676" y="155510"/>
            <a:ext cx="5829300" cy="196003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ПАМЯТКА ДЛЯ ПОДРОСТКОВ «КОГДА СЛЕДУЕТ ОБРАЩАТЬСЯ К ПСИХОЛОГУ?»</a:t>
            </a:r>
          </a:p>
        </p:txBody>
      </p:sp>
    </p:spTree>
    <p:extLst>
      <p:ext uri="{BB962C8B-B14F-4D97-AF65-F5344CB8AC3E}">
        <p14:creationId xmlns:p14="http://schemas.microsoft.com/office/powerpoint/2010/main" xmlns="" val="348588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Майкова\+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776" y="5081783"/>
            <a:ext cx="3677645" cy="229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539552"/>
            <a:ext cx="6336704" cy="8352928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dirty="0"/>
              <a:t>Сохраняйте контакт со своим ребенком:  </a:t>
            </a:r>
          </a:p>
          <a:p>
            <a:pPr algn="just"/>
            <a:r>
              <a:rPr lang="ru-RU" dirty="0"/>
              <a:t>- проявляйте к личности ребенка интерес, обсуждайте его ежедневные дела, задавайте вопросы. Выясняйте, что его волнует, не чувствует ли он себя одиноким, несчастным, загнанным в ловушку, никому не нужным или должником. Узнайте, с кем он дружит и чем увлечен;  </a:t>
            </a:r>
          </a:p>
          <a:p>
            <a:pPr algn="just"/>
            <a:r>
              <a:rPr lang="ru-RU" dirty="0"/>
              <a:t>- научитесь внимательно слушать своего ребенка, уважительно относитесь к тому, что кажется ему важным и значимым; </a:t>
            </a:r>
          </a:p>
          <a:p>
            <a:pPr algn="just"/>
            <a:r>
              <a:rPr lang="ru-RU" dirty="0"/>
              <a:t>- не стоит задавать вопрос о суициде, если подросток сам не затрагивает эту тему;</a:t>
            </a:r>
          </a:p>
          <a:p>
            <a:pPr algn="just"/>
            <a:r>
              <a:rPr lang="ru-RU" dirty="0"/>
              <a:t>- проявляйте любовь и заботу; </a:t>
            </a:r>
          </a:p>
          <a:p>
            <a:pPr algn="just"/>
            <a:r>
              <a:rPr lang="ru-RU" dirty="0"/>
              <a:t>- не начинайте общение с претензий, даже если подросток не прав;  </a:t>
            </a:r>
          </a:p>
          <a:p>
            <a:pPr algn="just"/>
            <a:r>
              <a:rPr lang="ru-RU" dirty="0"/>
              <a:t>- хвалите чаще: за мелочи, намерения, решения;  </a:t>
            </a:r>
          </a:p>
          <a:p>
            <a:pPr algn="just"/>
            <a:r>
              <a:rPr lang="ru-RU" dirty="0"/>
              <a:t>- эффективный способ решения спорных проблем – умение договариваться; </a:t>
            </a:r>
          </a:p>
          <a:p>
            <a:pPr algn="just"/>
            <a:r>
              <a:rPr lang="ru-RU" dirty="0"/>
              <a:t>- чрезмерные запреты, ограничения свободы и наказания могут спровоцировать у подростка ответную агрессию и </a:t>
            </a:r>
            <a:r>
              <a:rPr lang="ru-RU" dirty="0" err="1"/>
              <a:t>аутоагрессию</a:t>
            </a:r>
            <a:r>
              <a:rPr lang="ru-RU" dirty="0"/>
              <a:t>. </a:t>
            </a:r>
          </a:p>
          <a:p>
            <a:pPr lvl="0" algn="just"/>
            <a:r>
              <a:rPr lang="ru-RU" dirty="0"/>
              <a:t>Говорите о перспективе в жизни и будущем:  </a:t>
            </a:r>
          </a:p>
          <a:p>
            <a:pPr algn="just"/>
            <a:r>
              <a:rPr lang="ru-RU" dirty="0"/>
              <a:t>- делитесь с ребенком своими планами. Пусть он критикует вас и дает наивные советы, но он должен учиться участвовать в обсуждении, принимать решения и отвечать за них;  </a:t>
            </a:r>
          </a:p>
          <a:p>
            <a:pPr algn="just"/>
            <a:r>
              <a:rPr lang="ru-RU" dirty="0"/>
              <a:t>- интересуйтесь планами ребенка, его целями: кем он хочет стать, чего добиться в жизни.</a:t>
            </a:r>
          </a:p>
          <a:p>
            <a:pPr algn="just"/>
            <a:r>
              <a:rPr lang="ru-RU" dirty="0" smtClean="0"/>
              <a:t>Говорите </a:t>
            </a:r>
            <a:r>
              <a:rPr lang="ru-RU" dirty="0"/>
              <a:t>с ребенком на серьезные темы: что такое жизнь, в чем смысл жизни, что такое дружба, любовь? Эти темы очень интересуют подростков. Если избегать разговоров по ним, то дети спросят сверстников или обратятся к Интернету, где информация может быть недостоверной и небезопасной. </a:t>
            </a:r>
          </a:p>
          <a:p>
            <a:pPr algn="just"/>
            <a:r>
              <a:rPr lang="ru-RU" dirty="0" smtClean="0"/>
              <a:t>Найдите </a:t>
            </a:r>
            <a:r>
              <a:rPr lang="ru-RU" dirty="0"/>
              <a:t>баланс между самостоятельностью и поддержкой ребенка. Предоставляя свободу, важно помнить, что подросток еще не умеет с ней обращаться, и часто путает ее со вседозволенностью. Родителю важно распознавать ситуации, в которых ребенок уже самостоятелен и где ему еще нужна помощь и руководство. </a:t>
            </a:r>
          </a:p>
          <a:p>
            <a:pPr algn="just"/>
            <a:r>
              <a:rPr lang="ru-RU" smtClean="0"/>
              <a:t>Дайте </a:t>
            </a:r>
            <a:r>
              <a:rPr lang="ru-RU" dirty="0"/>
              <a:t>понять, что ошибки формируют личность. Скажите подростку, что на ошибках учатся и что в трудной ситуации он может обратиться за советом к близким людям.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3500" b="1" dirty="0"/>
          </a:p>
          <a:p>
            <a:endParaRPr lang="ru-RU" sz="3500" b="1" dirty="0" smtClean="0"/>
          </a:p>
          <a:p>
            <a:endParaRPr lang="ru-RU" sz="3500" b="1" dirty="0" smtClean="0"/>
          </a:p>
          <a:p>
            <a:endParaRPr lang="ru-RU" sz="3500" b="1" dirty="0"/>
          </a:p>
          <a:p>
            <a:endParaRPr lang="ru-RU" sz="3500" b="1" dirty="0" smtClean="0"/>
          </a:p>
          <a:p>
            <a:endParaRPr lang="ru-RU" sz="3500" b="1" dirty="0"/>
          </a:p>
          <a:p>
            <a:endParaRPr lang="ru-RU" sz="3500" b="1" dirty="0" smtClean="0"/>
          </a:p>
          <a:p>
            <a:pPr algn="ctr"/>
            <a:r>
              <a:rPr lang="ru-RU" sz="2900" b="1" dirty="0" smtClean="0"/>
              <a:t>Единый </a:t>
            </a:r>
            <a:r>
              <a:rPr lang="ru-RU" sz="2900" b="1" dirty="0"/>
              <a:t>общероссийский телефон доверия 88002000122</a:t>
            </a:r>
          </a:p>
          <a:p>
            <a:pPr algn="ctr"/>
            <a:r>
              <a:rPr lang="ru-RU" sz="2900" b="1" dirty="0"/>
              <a:t>«Телефоны доверия»  в Иркутской области:</a:t>
            </a:r>
          </a:p>
          <a:p>
            <a:pPr algn="ctr"/>
            <a:r>
              <a:rPr lang="ru-RU" sz="2900" b="1" dirty="0"/>
              <a:t>Уполномоченный по правам ребенка в Иркутской области </a:t>
            </a:r>
            <a:endParaRPr lang="ru-RU" sz="2900" b="1" dirty="0" smtClean="0"/>
          </a:p>
          <a:p>
            <a:pPr algn="ctr"/>
            <a:r>
              <a:rPr lang="ru-RU" sz="2900" b="1" dirty="0" smtClean="0"/>
              <a:t>8(3952</a:t>
            </a:r>
            <a:r>
              <a:rPr lang="ru-RU" sz="2900" b="1" dirty="0"/>
              <a:t>) 24-18-45</a:t>
            </a:r>
          </a:p>
          <a:p>
            <a:pPr algn="ctr"/>
            <a:r>
              <a:rPr lang="ru-RU" sz="2900" b="1" dirty="0"/>
              <a:t>ГУ МВД России по Иркутской области: 8(3952) </a:t>
            </a:r>
            <a:r>
              <a:rPr lang="ru-RU" sz="2900" b="1" dirty="0" smtClean="0"/>
              <a:t>21-68-88</a:t>
            </a:r>
            <a:endParaRPr lang="ru-RU" sz="29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656" y="155511"/>
            <a:ext cx="6264696" cy="74408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ПАМЯТКА РОДИТЕЛЯМ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307793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636</Words>
  <Application>Microsoft Office PowerPoint</Application>
  <PresentationFormat>Экран (4:3)</PresentationFormat>
  <Paragraphs>59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ПАМЯТКА ДЛЯ ПОДРОСТКОВ «КОГДА СЛЕДУЕТ ОБРАЩАТЬСЯ К ПСИХОЛОГУ?»</vt:lpstr>
      <vt:lpstr>ПАМЯТКА РОДИТЕЛЯМ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РОДИТЕЛЯМ «СЕМЕЙНАЯ ПРОФИЛАКТИКА СУИЦИДА У ДЕТЕЙ»</dc:title>
  <dc:creator>admin</dc:creator>
  <cp:lastModifiedBy>ТО</cp:lastModifiedBy>
  <cp:revision>10</cp:revision>
  <dcterms:created xsi:type="dcterms:W3CDTF">2018-12-19T08:18:55Z</dcterms:created>
  <dcterms:modified xsi:type="dcterms:W3CDTF">2018-12-20T07:33:49Z</dcterms:modified>
</cp:coreProperties>
</file>